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57" r:id="rId4"/>
    <p:sldId id="266" r:id="rId5"/>
    <p:sldId id="261" r:id="rId6"/>
    <p:sldId id="262" r:id="rId7"/>
    <p:sldId id="263" r:id="rId8"/>
    <p:sldId id="264" r:id="rId9"/>
    <p:sldId id="265" r:id="rId10"/>
    <p:sldId id="259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7"/>
  </p:normalViewPr>
  <p:slideViewPr>
    <p:cSldViewPr>
      <p:cViewPr varScale="1">
        <p:scale>
          <a:sx n="100" d="100"/>
          <a:sy n="100" d="100"/>
        </p:scale>
        <p:origin x="66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Modifiez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59CB6F-0B6A-4BD9-8528-1D70CA2015BD}" type="datetimeFigureOut">
              <a:rPr lang="fr-FR" smtClean="0"/>
              <a:t>03/04/2023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ACF896-B25E-4829-BBDE-4B5EA3EECECC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D8D237-961D-81A4-78F8-2C56A70F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B0ADF-EAAD-A753-C33A-5012C62B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746AF1-F681-43F7-DD2F-6DE074BFF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2749"/>
            <a:ext cx="7772400" cy="57311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F9C834-74DC-4F2C-66E2-F20DC03264AF}"/>
              </a:ext>
            </a:extLst>
          </p:cNvPr>
          <p:cNvSpPr txBox="1"/>
          <p:nvPr/>
        </p:nvSpPr>
        <p:spPr>
          <a:xfrm>
            <a:off x="3509998" y="6410536"/>
            <a:ext cx="166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www.cogitus.fr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43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BELGIQUE </a:t>
            </a:r>
            <a:br>
              <a:rPr lang="fr-FR" dirty="0"/>
            </a:br>
            <a:r>
              <a:rPr lang="fr-FR" dirty="0"/>
              <a:t>Conditions de l’euthanasie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24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u="sng" dirty="0"/>
              <a:t>Patient majeur</a:t>
            </a:r>
          </a:p>
          <a:p>
            <a:pPr algn="just"/>
            <a:r>
              <a:rPr lang="fr-FR" dirty="0"/>
              <a:t>Souffrance physique ou psychique constante et insupportable ne peut être apaisée et résulte d’une affection accidentelle ou  pathologique grave  </a:t>
            </a:r>
          </a:p>
          <a:p>
            <a:pPr algn="just"/>
            <a:r>
              <a:rPr lang="fr-FR" b="1" u="sng" dirty="0"/>
              <a:t>Patient mineur doté capacité de discernement</a:t>
            </a:r>
          </a:p>
          <a:p>
            <a:pPr algn="just"/>
            <a:r>
              <a:rPr lang="fr-FR" dirty="0"/>
              <a:t>Souffrance physique constante et insupportable ne peut être apaisée et résulte d’une affection accidentelle ou </a:t>
            </a:r>
            <a:r>
              <a:rPr lang="fr-FR" dirty="0" err="1"/>
              <a:t>ou</a:t>
            </a:r>
            <a:r>
              <a:rPr lang="fr-FR" dirty="0"/>
              <a:t> pathologique grave –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256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Réalisation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924944"/>
            <a:ext cx="7772400" cy="3168352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Par médecin  traitant  après consultation d’un autre médecin</a:t>
            </a:r>
          </a:p>
          <a:p>
            <a:r>
              <a:rPr lang="fr-FR" dirty="0"/>
              <a:t>Clause de conscience</a:t>
            </a:r>
          </a:p>
          <a:p>
            <a:r>
              <a:rPr lang="fr-FR" dirty="0"/>
              <a:t>Injection létale ou voie orale</a:t>
            </a:r>
          </a:p>
          <a:p>
            <a:r>
              <a:rPr lang="fr-FR" dirty="0"/>
              <a:t>Commission de contrôle a posteriori</a:t>
            </a:r>
          </a:p>
        </p:txBody>
      </p:sp>
    </p:spTree>
    <p:extLst>
      <p:ext uri="{BB962C8B-B14F-4D97-AF65-F5344CB8AC3E}">
        <p14:creationId xmlns:p14="http://schemas.microsoft.com/office/powerpoint/2010/main" val="231987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SUISSE</a:t>
            </a:r>
            <a:br>
              <a:rPr lang="fr-FR" dirty="0"/>
            </a:br>
            <a:r>
              <a:rPr lang="fr-FR" dirty="0"/>
              <a:t>Le suicide assisté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3573016"/>
            <a:ext cx="7772400" cy="2664296"/>
          </a:xfrm>
        </p:spPr>
        <p:txBody>
          <a:bodyPr>
            <a:normAutofit/>
          </a:bodyPr>
          <a:lstStyle/>
          <a:p>
            <a:r>
              <a:rPr lang="fr-FR" dirty="0"/>
              <a:t> Assistance au suicide altruiste</a:t>
            </a:r>
          </a:p>
          <a:p>
            <a:r>
              <a:rPr lang="fr-FR" dirty="0"/>
              <a:t>Majeur  lucide</a:t>
            </a:r>
          </a:p>
          <a:p>
            <a:r>
              <a:rPr lang="fr-FR" dirty="0"/>
              <a:t>Avis médical maladie grave  ou souffrance insupportable </a:t>
            </a:r>
          </a:p>
          <a:p>
            <a:r>
              <a:rPr lang="fr-FR" dirty="0"/>
              <a:t>Deux entretiens avant ordonnance médicale</a:t>
            </a:r>
          </a:p>
          <a:p>
            <a:r>
              <a:rPr lang="fr-FR" dirty="0"/>
              <a:t>Associations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18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ctr"/>
            <a:r>
              <a:rPr lang="fr-FR" dirty="0"/>
              <a:t>PROJET DE LOI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76664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Personne majeure et capable affection grave incurable et/ou à tendance invalidante  et  incurable infligeant :</a:t>
            </a:r>
          </a:p>
          <a:p>
            <a:pPr algn="just"/>
            <a:endParaRPr lang="fr-FR" dirty="0"/>
          </a:p>
          <a:p>
            <a:pPr marL="342900" indent="-342900" algn="just">
              <a:buFontTx/>
              <a:buChar char="-"/>
            </a:pPr>
            <a:r>
              <a:rPr lang="fr-FR" dirty="0"/>
              <a:t>souffrance physique ou psychique insupportable </a:t>
            </a:r>
          </a:p>
          <a:p>
            <a:pPr algn="just"/>
            <a:endParaRPr lang="fr-FR" dirty="0"/>
          </a:p>
          <a:p>
            <a:pPr marL="342900" indent="-342900" algn="just">
              <a:buFontTx/>
              <a:buChar char="-"/>
            </a:pPr>
            <a:r>
              <a:rPr lang="fr-FR" dirty="0"/>
              <a:t>ou plaçant dans état de forte dépendance qu’elle estime incompatible avec sa dignité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97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CONVENTION CITOYENNE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924944"/>
            <a:ext cx="7772400" cy="3240360"/>
          </a:xfrm>
        </p:spPr>
        <p:txBody>
          <a:bodyPr>
            <a:normAutofit fontScale="85000" lnSpcReduction="2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Inégalité accès aux soins  palliatifs </a:t>
            </a:r>
          </a:p>
          <a:p>
            <a:endParaRPr lang="fr-FR" dirty="0"/>
          </a:p>
          <a:p>
            <a:r>
              <a:rPr lang="fr-FR" dirty="0"/>
              <a:t>76%  favorables à ouverture accès aide à mourir avec nombreuses nuances </a:t>
            </a:r>
          </a:p>
          <a:p>
            <a:endParaRPr lang="fr-FR" dirty="0"/>
          </a:p>
          <a:p>
            <a:r>
              <a:rPr lang="fr-FR" dirty="0"/>
              <a:t>Suicide assisté ou euthanasie : capacité de discernement essentielle</a:t>
            </a:r>
          </a:p>
          <a:p>
            <a:endParaRPr lang="fr-FR" dirty="0"/>
          </a:p>
          <a:p>
            <a:r>
              <a:rPr lang="fr-FR" dirty="0"/>
              <a:t>Encadré par corps médical</a:t>
            </a:r>
          </a:p>
          <a:p>
            <a:endParaRPr lang="fr-FR" dirty="0"/>
          </a:p>
          <a:p>
            <a:r>
              <a:rPr lang="fr-FR" dirty="0"/>
              <a:t>Clause de conscience</a:t>
            </a:r>
          </a:p>
        </p:txBody>
      </p:sp>
    </p:spTree>
    <p:extLst>
      <p:ext uri="{BB962C8B-B14F-4D97-AF65-F5344CB8AC3E}">
        <p14:creationId xmlns:p14="http://schemas.microsoft.com/office/powerpoint/2010/main" val="414345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	AVIS DU CNOM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89268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Meilleure application loi CLAEYS LEONETTI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 algn="just">
              <a:buFontTx/>
              <a:buChar char="-"/>
            </a:pPr>
            <a:r>
              <a:rPr lang="fr-FR" dirty="0"/>
              <a:t>Défavorable à participation du médecin à processus qui mènerait à euthanasie, le médecin ne pouvant provoquer délibérément la mort par administration produit létal 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Décision doit être collégiale </a:t>
            </a:r>
          </a:p>
        </p:txBody>
      </p:sp>
    </p:spTree>
    <p:extLst>
      <p:ext uri="{BB962C8B-B14F-4D97-AF65-F5344CB8AC3E}">
        <p14:creationId xmlns:p14="http://schemas.microsoft.com/office/powerpoint/2010/main" val="209222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EUTHANASIE</a:t>
            </a:r>
            <a:b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 France </a:t>
            </a:r>
            <a:r>
              <a:rPr lang="fr-FR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doit-elle</a:t>
            </a:r>
            <a:r>
              <a:rPr lang="fr-F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évoluer</a:t>
            </a:r>
            <a:r>
              <a:rPr lang="fr-FR" dirty="0">
                <a:solidFill>
                  <a:schemeClr val="bg2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208576"/>
          </a:xfrm>
        </p:spPr>
        <p:txBody>
          <a:bodyPr/>
          <a:lstStyle/>
          <a:p>
            <a:pPr algn="ctr"/>
            <a:r>
              <a:rPr lang="fr-FR" dirty="0"/>
              <a:t>Lundi 3 Avril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86CB58-A16B-073D-0037-F016F868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363" y="4149080"/>
            <a:ext cx="3455274" cy="17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Loi CLAEYS-LEONETTI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  février 2016</a:t>
            </a:r>
          </a:p>
        </p:txBody>
      </p:sp>
    </p:spTree>
    <p:extLst>
      <p:ext uri="{BB962C8B-B14F-4D97-AF65-F5344CB8AC3E}">
        <p14:creationId xmlns:p14="http://schemas.microsoft.com/office/powerpoint/2010/main" val="408923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705472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Loi créant de nouveaux droits en faveur des malades et des personnes en fin de vie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46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GRANDS PRINCIPES</a:t>
            </a:r>
            <a:br>
              <a:rPr lang="fr-FR" sz="2000" dirty="0"/>
            </a:br>
            <a:endParaRPr lang="fr-FR" sz="1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7854696" cy="1752600"/>
          </a:xfrm>
        </p:spPr>
        <p:txBody>
          <a:bodyPr>
            <a:noAutofit/>
          </a:bodyPr>
          <a:lstStyle/>
          <a:p>
            <a:pPr algn="l"/>
            <a:r>
              <a:rPr lang="fr-FR" sz="2000" dirty="0"/>
              <a:t>Amélioration de l’accès aux soins palliatifs de droit à une fin de vie digne et apaisée</a:t>
            </a:r>
          </a:p>
          <a:p>
            <a:pPr algn="l"/>
            <a:r>
              <a:rPr lang="fr-FR" sz="2000" dirty="0"/>
              <a:t>Abstention en cas d’obstination déraisonnable</a:t>
            </a:r>
          </a:p>
          <a:p>
            <a:pPr algn="l"/>
            <a:r>
              <a:rPr lang="fr-FR" sz="2000" dirty="0"/>
              <a:t>Sédation profonde et continue </a:t>
            </a:r>
          </a:p>
          <a:p>
            <a:pPr algn="l"/>
            <a:r>
              <a:rPr lang="fr-FR" sz="2000" dirty="0"/>
              <a:t>Prise en charge de la douleur</a:t>
            </a:r>
          </a:p>
          <a:p>
            <a:pPr algn="l"/>
            <a:r>
              <a:rPr lang="fr-FR" sz="2000" dirty="0"/>
              <a:t>Refus de soins mettant la vie en danger et  suppression devoir de conviction du médecin</a:t>
            </a:r>
          </a:p>
          <a:p>
            <a:pPr algn="l"/>
            <a:r>
              <a:rPr lang="fr-FR" sz="2000" dirty="0"/>
              <a:t>Directives anticipées </a:t>
            </a:r>
          </a:p>
          <a:p>
            <a:pPr algn="l"/>
            <a:r>
              <a:rPr lang="fr-FR" sz="2000" dirty="0"/>
              <a:t>Personne de confiance</a:t>
            </a:r>
          </a:p>
          <a:p>
            <a:pPr algn="l"/>
            <a:r>
              <a:rPr lang="fr-FR" sz="2000" dirty="0"/>
              <a:t>Décision en fin de vie d’une personne hors d’état d’exprimer sa volonté </a:t>
            </a:r>
          </a:p>
        </p:txBody>
      </p:sp>
    </p:spTree>
    <p:extLst>
      <p:ext uri="{BB962C8B-B14F-4D97-AF65-F5344CB8AC3E}">
        <p14:creationId xmlns:p14="http://schemas.microsoft.com/office/powerpoint/2010/main" val="149076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362456"/>
          </a:xfrm>
        </p:spPr>
        <p:txBody>
          <a:bodyPr/>
          <a:lstStyle/>
          <a:p>
            <a:r>
              <a:rPr lang="fr-FR" sz="4000" dirty="0"/>
              <a:t>Conditions de la sédation profonde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7260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fr-FR" dirty="0"/>
              <a:t>Affection grave incurable pronostic vital engagé à court terme</a:t>
            </a:r>
          </a:p>
          <a:p>
            <a:pPr marL="342900" indent="-342900">
              <a:buFontTx/>
              <a:buChar char="-"/>
            </a:pPr>
            <a:r>
              <a:rPr lang="fr-FR" dirty="0"/>
              <a:t> </a:t>
            </a:r>
          </a:p>
          <a:p>
            <a:pPr marL="342900" indent="-342900">
              <a:buFontTx/>
              <a:buChar char="-"/>
            </a:pPr>
            <a:r>
              <a:rPr lang="fr-FR" dirty="0"/>
              <a:t>Souffrance réfractaire aux traitements 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Sédation profonde et continue associée à analgésie </a:t>
            </a:r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dirty="0"/>
              <a:t>Procédure collégiale si patient ne peut exprimer sa volonté </a:t>
            </a:r>
          </a:p>
        </p:txBody>
      </p:sp>
    </p:spTree>
    <p:extLst>
      <p:ext uri="{BB962C8B-B14F-4D97-AF65-F5344CB8AC3E}">
        <p14:creationId xmlns:p14="http://schemas.microsoft.com/office/powerpoint/2010/main" val="114171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DIRECTIVES ANTICIPEES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7544" y="2348880"/>
            <a:ext cx="7772400" cy="4248472"/>
          </a:xfrm>
        </p:spPr>
        <p:txBody>
          <a:bodyPr>
            <a:normAutofit fontScale="77500" lnSpcReduction="20000"/>
          </a:bodyPr>
          <a:lstStyle/>
          <a:p>
            <a:r>
              <a:rPr lang="fr-FR" sz="3400" dirty="0"/>
              <a:t>Personne majeure</a:t>
            </a:r>
          </a:p>
          <a:p>
            <a:endParaRPr lang="fr-FR" sz="3400" dirty="0"/>
          </a:p>
          <a:p>
            <a:r>
              <a:rPr lang="fr-FR" sz="3400" dirty="0"/>
              <a:t>Révisables et révocables</a:t>
            </a:r>
          </a:p>
          <a:p>
            <a:endParaRPr lang="fr-FR" sz="3400" dirty="0"/>
          </a:p>
          <a:p>
            <a:r>
              <a:rPr lang="fr-FR" sz="3400" dirty="0"/>
              <a:t>S’imposent à tout médecin sauf urgence vitale ou inappropriées ou non conformes </a:t>
            </a:r>
          </a:p>
          <a:p>
            <a:endParaRPr lang="fr-FR" sz="3400" dirty="0"/>
          </a:p>
          <a:p>
            <a:r>
              <a:rPr lang="fr-FR" sz="3400" dirty="0"/>
              <a:t>Deux modèles selon que la personne se sait ou non atteinte d’une affection grave </a:t>
            </a:r>
          </a:p>
          <a:p>
            <a:r>
              <a:rPr lang="fr-FR" sz="3400" dirty="0"/>
              <a:t>	- </a:t>
            </a:r>
          </a:p>
          <a:p>
            <a:r>
              <a:rPr lang="fr-FR" dirty="0"/>
              <a:t>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96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851648" cy="1828800"/>
          </a:xfrm>
        </p:spPr>
        <p:txBody>
          <a:bodyPr/>
          <a:lstStyle/>
          <a:p>
            <a:r>
              <a:rPr lang="fr-FR" dirty="0"/>
              <a:t>PERSONNE DE CONFIANCE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r-FR" dirty="0"/>
              <a:t>Parent, proche, médecin traitant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Consultée si personne  hors état exprimer sa volonté</a:t>
            </a:r>
          </a:p>
          <a:p>
            <a:pPr algn="l"/>
            <a:endParaRPr lang="fr-FR" dirty="0"/>
          </a:p>
          <a:p>
            <a:pPr algn="l"/>
            <a:r>
              <a:rPr lang="fr-FR" dirty="0"/>
              <a:t>Rend compte de la volonté de la personne </a:t>
            </a:r>
          </a:p>
        </p:txBody>
      </p:sp>
    </p:spTree>
    <p:extLst>
      <p:ext uri="{BB962C8B-B14F-4D97-AF65-F5344CB8AC3E}">
        <p14:creationId xmlns:p14="http://schemas.microsoft.com/office/powerpoint/2010/main" val="2044659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LOI PENALE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88632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Le fait de provoquer au suicide d’autrui est puni de 3 ans d’emprisonnement et de 45 000 € d’amende lorsque la provocation a été suivie du suicide ou d’une tentative de suicide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La propagande ou la publicité en faveur de produits objets ou méthodes préconisés comme moyens de se donner la mort est punie de 3 ans d’emprisonnement et de 45 000 € d’amende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fait de donner volontairement la mort  constitue un meurtre</a:t>
            </a:r>
          </a:p>
        </p:txBody>
      </p:sp>
    </p:spTree>
    <p:extLst>
      <p:ext uri="{BB962C8B-B14F-4D97-AF65-F5344CB8AC3E}">
        <p14:creationId xmlns:p14="http://schemas.microsoft.com/office/powerpoint/2010/main" val="335717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489</Words>
  <Application>Microsoft Macintosh PowerPoint</Application>
  <PresentationFormat>Affichage à l'écran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Constantia</vt:lpstr>
      <vt:lpstr>Wingdings 2</vt:lpstr>
      <vt:lpstr>Débit</vt:lpstr>
      <vt:lpstr>Présentation PowerPoint</vt:lpstr>
      <vt:lpstr>EUTHANASIE La France doit-elle évoluer?</vt:lpstr>
      <vt:lpstr>Loi CLAEYS-LEONETTI </vt:lpstr>
      <vt:lpstr>   Loi créant de nouveaux droits en faveur des malades et des personnes en fin de vie </vt:lpstr>
      <vt:lpstr>GRANDS PRINCIPES </vt:lpstr>
      <vt:lpstr>Conditions de la sédation profonde</vt:lpstr>
      <vt:lpstr>DIRECTIVES ANTICIPEES </vt:lpstr>
      <vt:lpstr>PERSONNE DE CONFIANCE</vt:lpstr>
      <vt:lpstr>LOI PENALE</vt:lpstr>
      <vt:lpstr>BELGIQUE  Conditions de l’euthanasie </vt:lpstr>
      <vt:lpstr>Réalisation</vt:lpstr>
      <vt:lpstr>LA SUISSE Le suicide assisté</vt:lpstr>
      <vt:lpstr>PROJET DE LOI</vt:lpstr>
      <vt:lpstr>CONVENTION CITOYENNE</vt:lpstr>
      <vt:lpstr> AVIS DU CNOM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EUTHANASIE La France doit-elle évoluer?</dc:title>
  <dc:creator>Marie-Christiane ABELLAN-MONTAUT</dc:creator>
  <cp:lastModifiedBy>Christophe PETIT</cp:lastModifiedBy>
  <cp:revision>15</cp:revision>
  <dcterms:created xsi:type="dcterms:W3CDTF">2023-04-02T13:13:14Z</dcterms:created>
  <dcterms:modified xsi:type="dcterms:W3CDTF">2023-04-03T15:55:22Z</dcterms:modified>
</cp:coreProperties>
</file>